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309" r:id="rId5"/>
    <p:sldId id="306" r:id="rId6"/>
    <p:sldId id="295" r:id="rId7"/>
    <p:sldId id="292" r:id="rId8"/>
    <p:sldId id="314" r:id="rId9"/>
    <p:sldId id="316" r:id="rId10"/>
    <p:sldId id="311" r:id="rId11"/>
    <p:sldId id="296" r:id="rId12"/>
    <p:sldId id="297" r:id="rId13"/>
    <p:sldId id="287" r:id="rId14"/>
    <p:sldId id="288" r:id="rId15"/>
    <p:sldId id="310" r:id="rId16"/>
    <p:sldId id="260" r:id="rId17"/>
    <p:sldId id="268" r:id="rId18"/>
    <p:sldId id="304" r:id="rId19"/>
    <p:sldId id="30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24" autoAdjust="0"/>
  </p:normalViewPr>
  <p:slideViewPr>
    <p:cSldViewPr snapToGrid="0">
      <p:cViewPr>
        <p:scale>
          <a:sx n="70" d="100"/>
          <a:sy n="70" d="100"/>
        </p:scale>
        <p:origin x="1166" y="326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4/15/2022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4/15/2022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7" Type="http://schemas.openxmlformats.org/officeDocument/2006/relationships/image" Target="../media/image26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5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/>
              <a:t>Assessment 2</a:t>
            </a:r>
            <a:br>
              <a:rPr lang="en-US" dirty="0"/>
            </a:br>
            <a:r>
              <a:rPr lang="en-US" dirty="0"/>
              <a:t>Hobby Project</a:t>
            </a:r>
            <a:br>
              <a:rPr lang="en-US" dirty="0"/>
            </a:br>
            <a:r>
              <a:rPr lang="en-US" dirty="0"/>
              <a:t>QA Academy</a:t>
            </a:r>
            <a:br>
              <a:rPr lang="en-US" dirty="0"/>
            </a:br>
            <a:endParaRPr lang="en-US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/>
          <a:lstStyle/>
          <a:p>
            <a:r>
              <a:rPr lang="en-US" dirty="0"/>
              <a:t>M Chocianowski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/>
          <a:lstStyle/>
          <a:p>
            <a:r>
              <a:rPr lang="en-US" dirty="0"/>
              <a:t>Business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our next-generation data architecture, we help organizations virtually manage agile workflows. We thrive because of our market knowledge and the great team behind </a:t>
            </a:r>
            <a:r>
              <a:rPr lang="en-US"/>
              <a:t>our product.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Goals and objectives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anchor="t" anchorCtr="0"/>
          <a:lstStyle/>
          <a:p>
            <a:r>
              <a:rPr lang="en-ZA" dirty="0"/>
              <a:t>Draft blueprints</a:t>
            </a:r>
          </a:p>
        </p:txBody>
      </p:sp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Run focus groups</a:t>
            </a:r>
          </a:p>
        </p:txBody>
      </p:sp>
      <p:sp>
        <p:nvSpPr>
          <p:cNvPr id="39" name="Text Placeholder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May 20XX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Oct 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255264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114800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Test design</a:t>
            </a:r>
          </a:p>
        </p:txBody>
      </p: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64" name="Text Placeholder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bg1"/>
                </a:solidFill>
                <a:cs typeface="Calibri Light"/>
              </a:rPr>
              <a:t>Launch design</a:t>
            </a:r>
          </a:p>
        </p:txBody>
      </p:sp>
      <p:sp>
        <p:nvSpPr>
          <p:cNvPr id="66" name="Text Placeholder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>
                <a:solidFill>
                  <a:schemeClr val="bg1"/>
                </a:solidFill>
              </a:rPr>
              <a:t>July 20XX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Deliver to client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Dec 20XX</a:t>
            </a:r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11</a:t>
            </a:fld>
            <a:endParaRPr lang="en-ZA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72870660"/>
              </p:ext>
            </p:extLst>
          </p:nvPr>
        </p:nvGraphicFramePr>
        <p:xfrm>
          <a:off x="839788" y="2386013"/>
          <a:ext cx="4947400" cy="333913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Orders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Gross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Net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25173597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table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818971"/>
              </p:ext>
            </p:extLst>
          </p:nvPr>
        </p:nvGraphicFramePr>
        <p:xfrm>
          <a:off x="838200" y="1536700"/>
          <a:ext cx="10515600" cy="463227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56329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3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DELTA</a:t>
                      </a:r>
                    </a:p>
                  </a:txBody>
                  <a:tcPr marR="274320"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E9869-80A5-41B1-AF2C-144DAE0E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5DB46-4933-4971-A3A9-E1013D8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2246F-CEE7-4406-BBDE-7117F18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en-US" dirty="0"/>
              <a:t>Risks and rewards</a:t>
            </a:r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Risks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New feature updates may not be popular with customers</a:t>
            </a:r>
          </a:p>
          <a:p>
            <a:r>
              <a:rPr lang="en-ZA" noProof="1"/>
              <a:t>Lack of staffing in key roles could delay product launch</a:t>
            </a:r>
          </a:p>
          <a:p>
            <a:r>
              <a:rPr lang="en-ZA" noProof="1"/>
              <a:t>Product will have more features which may require additional learning for customers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Rewards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/>
          <a:lstStyle/>
          <a:p>
            <a:r>
              <a:rPr lang="en-ZA" noProof="1"/>
              <a:t>First on the market</a:t>
            </a:r>
          </a:p>
          <a:p>
            <a:r>
              <a:rPr lang="en-ZA" noProof="1"/>
              <a:t>Good publicity for the product so far, and we can build momentum from that scenario</a:t>
            </a:r>
          </a:p>
          <a:p>
            <a:r>
              <a:rPr lang="en-ZA" noProof="1"/>
              <a:t>Product testing with high-value clients have shown no issues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rmAutofit/>
          </a:bodyPr>
          <a:lstStyle/>
          <a:p>
            <a:r>
              <a:rPr lang="en-US" dirty="0"/>
              <a:t>Key issues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>
            <a:normAutofit/>
          </a:bodyPr>
          <a:lstStyle/>
          <a:p>
            <a:r>
              <a:rPr lang="en-US" dirty="0"/>
              <a:t>Near term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/>
          <a:p>
            <a:r>
              <a:rPr lang="en-US" dirty="0"/>
              <a:t>Need funding in key roles</a:t>
            </a:r>
          </a:p>
          <a:p>
            <a:r>
              <a:rPr lang="en-US" dirty="0"/>
              <a:t>Lack of staffing will cause product delay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/>
          <a:lstStyle/>
          <a:p>
            <a:r>
              <a:rPr lang="en-US" dirty="0"/>
              <a:t>Long term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/>
          <a:lstStyle/>
          <a:p>
            <a:r>
              <a:rPr lang="en-US" dirty="0"/>
              <a:t>Need larger office space</a:t>
            </a:r>
          </a:p>
          <a:p>
            <a:r>
              <a:rPr lang="en-US" dirty="0"/>
              <a:t>Additional employees will require on-site office workspace</a:t>
            </a:r>
          </a:p>
        </p:txBody>
      </p:sp>
      <p:pic>
        <p:nvPicPr>
          <p:cNvPr id="43" name="Picture Placeholder 42" descr="Photo of two businessmen drawing a graph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/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 fontScale="90000"/>
          </a:bodyPr>
          <a:lstStyle/>
          <a:p>
            <a:r>
              <a:rPr lang="en-ZA" dirty="0"/>
              <a:t>Assessment 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This is my second assessment with the academy, this project is known as the hobby project and will and is intended to prove my knowledge and understanding of providing a Crud functional application with a back-end and front-end.</a:t>
            </a:r>
          </a:p>
        </p:txBody>
      </p:sp>
      <p:pic>
        <p:nvPicPr>
          <p:cNvPr id="17" name="Picture Placeholder 16" descr="team member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/>
          <a:lstStyle/>
          <a:p>
            <a:r>
              <a:rPr lang="en-US" dirty="0"/>
              <a:t>Planning</a:t>
            </a:r>
          </a:p>
        </p:txBody>
      </p:sp>
      <p:pic>
        <p:nvPicPr>
          <p:cNvPr id="29" name="Picture Placeholder 28" descr="team member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824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58240" y="5248360"/>
            <a:ext cx="2103438" cy="274320"/>
          </a:xfrm>
        </p:spPr>
        <p:txBody>
          <a:bodyPr/>
          <a:lstStyle/>
          <a:p>
            <a:r>
              <a:rPr lang="en-US" dirty="0"/>
              <a:t>Jira </a:t>
            </a:r>
          </a:p>
        </p:txBody>
      </p:sp>
      <p:pic>
        <p:nvPicPr>
          <p:cNvPr id="31" name="Picture Placeholder 30" descr="team member&#10;">
            <a:extLst>
              <a:ext uri="{FF2B5EF4-FFF2-40B4-BE49-F238E27FC236}">
                <a16:creationId xmlns:a16="http://schemas.microsoft.com/office/drawing/2014/main" id="{963A2FFE-2780-42AE-81A7-8E51ABEAA92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44440" y="1975104"/>
            <a:ext cx="2103120" cy="3017520"/>
          </a:xfrm>
          <a:ln w="88900">
            <a:miter lim="800000"/>
          </a:ln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44440" y="5248360"/>
            <a:ext cx="2103438" cy="274320"/>
          </a:xfrm>
        </p:spPr>
        <p:txBody>
          <a:bodyPr/>
          <a:lstStyle/>
          <a:p>
            <a:r>
              <a:rPr lang="en-US" dirty="0"/>
              <a:t>Risk Assessment</a:t>
            </a:r>
          </a:p>
        </p:txBody>
      </p:sp>
      <p:pic>
        <p:nvPicPr>
          <p:cNvPr id="33" name="Picture Placeholder 32" descr="team member&#10;">
            <a:extLst>
              <a:ext uri="{FF2B5EF4-FFF2-40B4-BE49-F238E27FC236}">
                <a16:creationId xmlns:a16="http://schemas.microsoft.com/office/drawing/2014/main" id="{8B46ED40-52D9-4BE3-B014-96BEF445BF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064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30322" y="5248360"/>
            <a:ext cx="2103438" cy="274320"/>
          </a:xfrm>
        </p:spPr>
        <p:txBody>
          <a:bodyPr/>
          <a:lstStyle/>
          <a:p>
            <a:r>
              <a:rPr lang="en-US" dirty="0"/>
              <a:t>Risk Assessment Matrix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Jira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1DE5478A-B570-43D2-97D2-288BB49CC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6667" y="343353"/>
            <a:ext cx="6620636" cy="338406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EEF98D1-10A8-4C07-90D6-AE565B8E1A75}"/>
              </a:ext>
            </a:extLst>
          </p:cNvPr>
          <p:cNvSpPr txBox="1"/>
          <p:nvPr/>
        </p:nvSpPr>
        <p:spPr>
          <a:xfrm>
            <a:off x="657581" y="1420783"/>
            <a:ext cx="34596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Adding child issues and linked issues to user stories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Adding fields to issues in settings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Linking GitHub and Jira to implement commit messages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04FDF96-7623-45BB-B60A-1D94D76CC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7666" y="3147655"/>
            <a:ext cx="3459637" cy="35398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5" name="Picture 1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0356B37-37BB-4F7C-B835-B3BD9AB32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8838" y="3817992"/>
            <a:ext cx="5667045" cy="286232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0363-8B90-45D5-B599-389C7F74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Risk assessment</a:t>
            </a:r>
            <a:br>
              <a:rPr lang="en-GB" dirty="0"/>
            </a:br>
            <a:r>
              <a:rPr lang="en-GB" dirty="0"/>
              <a:t>And </a:t>
            </a:r>
            <a:br>
              <a:rPr lang="en-GB" dirty="0"/>
            </a:br>
            <a:r>
              <a:rPr lang="en-GB" dirty="0"/>
              <a:t>Risk Matrix</a:t>
            </a:r>
          </a:p>
        </p:txBody>
      </p:sp>
      <p:pic>
        <p:nvPicPr>
          <p:cNvPr id="8" name="Picture 7" descr="Chart, treemap chart&#10;&#10;Description automatically generated">
            <a:extLst>
              <a:ext uri="{FF2B5EF4-FFF2-40B4-BE49-F238E27FC236}">
                <a16:creationId xmlns:a16="http://schemas.microsoft.com/office/drawing/2014/main" id="{F8705524-E51B-4C7A-A597-88C0A88D3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707028"/>
            <a:ext cx="7039047" cy="452939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1F98AF3-0233-4D1C-BE8C-606113F01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199" y="4872627"/>
            <a:ext cx="7039047" cy="164374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1396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0363-8B90-45D5-B599-389C7F744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3973286" cy="640080"/>
          </a:xfrm>
        </p:spPr>
        <p:txBody>
          <a:bodyPr>
            <a:normAutofit fontScale="90000"/>
          </a:bodyPr>
          <a:lstStyle/>
          <a:p>
            <a:r>
              <a:rPr lang="en-GB" dirty="0"/>
              <a:t>Initial Wireframes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2F162ECD-6643-4DF8-A27B-C1F7A69CF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968828" y="1347109"/>
            <a:ext cx="2305773" cy="5246914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1A590D39-E67B-475F-A9A3-8CF15FFDC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9721" y="1768007"/>
            <a:ext cx="7933661" cy="455114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45433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Market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Remote work is more popular than ever, and companies are thinking about tools that create effective communication                across teams.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/>
          <a:lstStyle/>
          <a:p>
            <a:r>
              <a:rPr lang="en-US" dirty="0"/>
              <a:t>Market trends will continue rising based on projections, which provides an opportunity for greater business reach in                     the region.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/>
          <a:lstStyle/>
          <a:p>
            <a:r>
              <a:rPr lang="en-US" dirty="0"/>
              <a:t>Our product cost is low, which gives us a market advantage.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25" name="Graphic 24" descr="Tools outline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Graphic 26" descr="Bar graph with upward trend outlin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Graphic 28" descr="Money outline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Opportunities 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en-US" dirty="0"/>
              <a:t>Market gap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Few, if any, products on the market help customers like we do</a:t>
            </a:r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66% of US consumers spend money on multiple products that only partially resolves their issue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Millennials account for about a quarter of the $48 billion spent on other products in 2018</a:t>
            </a:r>
          </a:p>
          <a:p>
            <a:endParaRPr lang="en-US" dirty="0"/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Loss of productivity costing consumers thousands of dollars </a:t>
            </a:r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Customers want something that is easy to use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{A0F2CA4A-3AD4-4E81-829E-D890120AA04D}tf10081922_win32</Template>
  <TotalTime>1738</TotalTime>
  <Words>592</Words>
  <Application>Microsoft Office PowerPoint</Application>
  <PresentationFormat>Widescreen</PresentationFormat>
  <Paragraphs>211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Quire Sans Pro Light</vt:lpstr>
      <vt:lpstr>Tisa Offc Serif Pro</vt:lpstr>
      <vt:lpstr>Office Theme</vt:lpstr>
      <vt:lpstr>Assessment 2 Hobby Project QA Academy </vt:lpstr>
      <vt:lpstr>Assessment Objective</vt:lpstr>
      <vt:lpstr>Planning</vt:lpstr>
      <vt:lpstr>Jira</vt:lpstr>
      <vt:lpstr>Risk assessment And  Risk Matrix</vt:lpstr>
      <vt:lpstr>Initial Wireframes</vt:lpstr>
      <vt:lpstr>Market summary</vt:lpstr>
      <vt:lpstr>Opportunities </vt:lpstr>
      <vt:lpstr>Business overview</vt:lpstr>
      <vt:lpstr>Business concept</vt:lpstr>
      <vt:lpstr>Goals and objectives</vt:lpstr>
      <vt:lpstr>Financials </vt:lpstr>
      <vt:lpstr>Financials table</vt:lpstr>
      <vt:lpstr>Risks and rewards</vt:lpstr>
      <vt:lpstr>Key issues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2 Hobby Project QA Academy </dc:title>
  <dc:creator>Mateusz Chocianowski</dc:creator>
  <cp:lastModifiedBy>Mateusz Chocianowski</cp:lastModifiedBy>
  <cp:revision>2</cp:revision>
  <dcterms:created xsi:type="dcterms:W3CDTF">2022-04-15T14:10:14Z</dcterms:created>
  <dcterms:modified xsi:type="dcterms:W3CDTF">2022-04-16T19:09:14Z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